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9" r:id="rId3"/>
    <p:sldId id="280" r:id="rId4"/>
    <p:sldId id="275" r:id="rId5"/>
    <p:sldId id="277" r:id="rId6"/>
    <p:sldId id="278" r:id="rId7"/>
    <p:sldId id="276" r:id="rId8"/>
    <p:sldId id="258" r:id="rId9"/>
    <p:sldId id="267" r:id="rId10"/>
    <p:sldId id="281" r:id="rId11"/>
    <p:sldId id="282" r:id="rId12"/>
    <p:sldId id="283" r:id="rId13"/>
    <p:sldId id="284" r:id="rId14"/>
    <p:sldId id="271" r:id="rId15"/>
  </p:sldIdLst>
  <p:sldSz cx="12192000" cy="6858000"/>
  <p:notesSz cx="6858000" cy="9144000"/>
  <p:defaultTextStyle>
    <a:defPPr>
      <a:defRPr lang="ru-RU">
        <a:uFillTx/>
      </a:defRPr>
    </a:defPPr>
    <a:lvl1pPr marL="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6" y="13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>
              <a:spLocks/>
            </p:cNvSpPr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/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/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  <a:uFillTx/>
              </a:defRPr>
            </a:lvl1pPr>
          </a:lstStyle>
          <a:p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r>
              <a:rPr lang="ru-RU" smtClean="0">
                <a:uFillTx/>
              </a:rPr>
              <a:t>Образец подзаголовка</a:t>
            </a:r>
            <a:endParaRPr lang="en-US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en-US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>
                <a:uFillTx/>
              </a:defRPr>
            </a:lvl1pPr>
          </a:lstStyle>
          <a:p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en-US" dirty="0">
              <a:uFillTx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en-US" dirty="0">
              <a:uFillTx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en-US" dirty="0">
              <a:uFillTx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en-US" dirty="0">
              <a:uFillTx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>
                <a:uFillTx/>
              </a:defRPr>
            </a:lvl1pPr>
          </a:lstStyle>
          <a:p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en-US" dirty="0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>
                <a:uFillTx/>
              </a:defRPr>
            </a:lvl1pPr>
          </a:lstStyle>
          <a:p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uFillTx/>
              </a:defRPr>
            </a:lvl1pPr>
            <a:lvl2pPr marL="457200" indent="0">
              <a:buNone/>
              <a:defRPr sz="1600">
                <a:uFillTx/>
              </a:defRPr>
            </a:lvl2pPr>
            <a:lvl3pPr marL="914400" indent="0">
              <a:buNone/>
              <a:defRPr sz="1600">
                <a:uFillTx/>
              </a:defRPr>
            </a:lvl3pPr>
            <a:lvl4pPr marL="1371600" indent="0">
              <a:buNone/>
              <a:defRPr sz="1600">
                <a:uFillTx/>
              </a:defRPr>
            </a:lvl4pPr>
            <a:lvl5pPr marL="1828800" indent="0">
              <a:buNone/>
              <a:defRPr sz="1600">
                <a:uFillTx/>
              </a:defRPr>
            </a:lvl5pPr>
            <a:lvl6pPr marL="2286000" indent="0">
              <a:buNone/>
              <a:defRPr sz="1600">
                <a:uFillTx/>
              </a:defRPr>
            </a:lvl6pPr>
            <a:lvl7pPr marL="2743200" indent="0">
              <a:buNone/>
              <a:defRPr sz="1600">
                <a:uFillTx/>
              </a:defRPr>
            </a:lvl7pPr>
            <a:lvl8pPr marL="3200400" indent="0">
              <a:buNone/>
              <a:defRPr sz="1600">
                <a:uFillTx/>
              </a:defRPr>
            </a:lvl8pPr>
            <a:lvl9pPr marL="3657600" indent="0">
              <a:buNone/>
              <a:defRPr sz="1600">
                <a:uFillTx/>
              </a:defRPr>
            </a:lvl9pPr>
          </a:lstStyle>
          <a:p>
            <a:r>
              <a:rPr lang="ru-RU" smtClean="0">
                <a:uFillTx/>
              </a:rPr>
              <a:t>Вставка рисунка</a:t>
            </a:r>
            <a:endParaRPr lang="en-US" dirty="0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>
                <a:uFillTx/>
              </a:defRPr>
            </a:lvl1pPr>
          </a:lstStyle>
          <a:p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uFillTx/>
              </a:defRPr>
            </a:lvl1pPr>
            <a:lvl2pPr marL="457200" indent="0">
              <a:buNone/>
              <a:defRPr sz="1600">
                <a:uFillTx/>
              </a:defRPr>
            </a:lvl2pPr>
            <a:lvl3pPr marL="914400" indent="0">
              <a:buNone/>
              <a:defRPr sz="1600">
                <a:uFillTx/>
              </a:defRPr>
            </a:lvl3pPr>
            <a:lvl4pPr marL="1371600" indent="0">
              <a:buNone/>
              <a:defRPr sz="1600">
                <a:uFillTx/>
              </a:defRPr>
            </a:lvl4pPr>
            <a:lvl5pPr marL="1828800" indent="0">
              <a:buNone/>
              <a:defRPr sz="1600">
                <a:uFillTx/>
              </a:defRPr>
            </a:lvl5pPr>
            <a:lvl6pPr marL="2286000" indent="0">
              <a:buNone/>
              <a:defRPr sz="1600">
                <a:uFillTx/>
              </a:defRPr>
            </a:lvl6pPr>
            <a:lvl7pPr marL="2743200" indent="0">
              <a:buNone/>
              <a:defRPr sz="1600">
                <a:uFillTx/>
              </a:defRPr>
            </a:lvl7pPr>
            <a:lvl8pPr marL="3200400" indent="0">
              <a:buNone/>
              <a:defRPr sz="1600">
                <a:uFillTx/>
              </a:defRPr>
            </a:lvl8pPr>
            <a:lvl9pPr marL="3657600" indent="0">
              <a:buNone/>
              <a:defRPr sz="1600">
                <a:uFillTx/>
              </a:defRPr>
            </a:lvl9pPr>
          </a:lstStyle>
          <a:p>
            <a:r>
              <a:rPr lang="ru-RU" smtClean="0">
                <a:uFillTx/>
              </a:rPr>
              <a:t>Вставка рисунка</a:t>
            </a:r>
            <a:endParaRPr lang="en-US" dirty="0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>
                <a:uFillTx/>
              </a:defRPr>
            </a:lvl1pPr>
          </a:lstStyle>
          <a:p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  <a:uFillTx/>
              </a:defRPr>
            </a:lvl1pPr>
          </a:lstStyle>
          <a:p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>
                <a:uFillTx/>
              </a:defRPr>
            </a:lvl1pPr>
            <a:lvl2pPr marL="457200" indent="0">
              <a:buFontTx/>
              <a:buNone/>
              <a:defRPr>
                <a:uFillTx/>
              </a:defRPr>
            </a:lvl2pPr>
            <a:lvl3pPr marL="914400" indent="0">
              <a:buFontTx/>
              <a:buNone/>
              <a:defRPr>
                <a:uFillTx/>
              </a:defRPr>
            </a:lvl3pPr>
            <a:lvl4pPr marL="1371600" indent="0">
              <a:buFontTx/>
              <a:buNone/>
              <a:defRPr>
                <a:uFillTx/>
              </a:defRPr>
            </a:lvl4pPr>
            <a:lvl5pPr marL="1828800" indent="0">
              <a:buFontTx/>
              <a:buNone/>
              <a:defRPr>
                <a:uFillTx/>
              </a:defRPr>
            </a:lvl5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  <p:sp>
        <p:nvSpPr>
          <p:cNvPr id="14" name="TextBox 13"/>
          <p:cNvSpPr txBox="1">
            <a:spLocks/>
          </p:cNvSpPr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  <a:uFillTx/>
              </a:rPr>
              <a:t>“</a:t>
            </a:r>
          </a:p>
        </p:txBody>
      </p:sp>
      <p:sp>
        <p:nvSpPr>
          <p:cNvPr id="15" name="TextBox 14"/>
          <p:cNvSpPr txBox="1">
            <a:spLocks/>
          </p:cNvSpPr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  <a:uFillTx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>
                <a:uFillTx/>
              </a:defRPr>
            </a:lvl1pPr>
          </a:lstStyle>
          <a:p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  <a:uFillTx/>
              </a:defRPr>
            </a:lvl1pPr>
          </a:lstStyle>
          <a:p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  <a:uFillTx/>
              </a:rPr>
              <a:t>“</a:t>
            </a:r>
          </a:p>
        </p:txBody>
      </p:sp>
      <p:sp>
        <p:nvSpPr>
          <p:cNvPr id="13" name="TextBox 12"/>
          <p:cNvSpPr txBox="1">
            <a:spLocks/>
          </p:cNvSpPr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  <a:uFillTx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>
                <a:uFillTx/>
              </a:defRPr>
            </a:lvl1pPr>
          </a:lstStyle>
          <a:p>
            <a:pPr marL="0" lvl="0"/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uFillTx/>
              </a:defRPr>
            </a:lvl1pPr>
          </a:lstStyle>
          <a:p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en-US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en-US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>
              <a:spLocks/>
            </p:cNvSpPr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/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/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>
                <a:uFillTx/>
              </a:rPr>
              <a:t>Образец заголовка</a:t>
            </a:r>
            <a:endParaRPr lang="en-US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en-US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uFillTx/>
                <a:latin typeface="+mn-lt"/>
              </a:defRPr>
            </a:lvl1pPr>
          </a:lstStyle>
          <a:p>
            <a:fld id="{077A61D4-F600-406D-AF55-25E148B67E6F}" type="datetimeFigureOut">
              <a:rPr lang="ru-RU" smtClean="0">
                <a:uFillTx/>
              </a:rPr>
              <a:t>11.10.2022</a:t>
            </a:fld>
            <a:endParaRPr lang="ru-RU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uFillTx/>
                <a:latin typeface="+mn-lt"/>
              </a:defRPr>
            </a:lvl1pPr>
          </a:lstStyle>
          <a:p>
            <a:endParaRPr lang="ru-RU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uFillTx/>
                <a:latin typeface="+mn-lt"/>
              </a:defRPr>
            </a:lvl1pPr>
          </a:lstStyle>
          <a:p>
            <a:fld id="{F2CA2C25-4B53-457B-9ED9-845F1E9BA378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uFillTx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  <a:uFillTx/>
        </a:defRPr>
      </a:lvl2pPr>
      <a:lvl3pPr eaLnBrk="1" hangingPunct="1">
        <a:defRPr>
          <a:solidFill>
            <a:schemeClr val="tx2"/>
          </a:solidFill>
          <a:uFillTx/>
        </a:defRPr>
      </a:lvl3pPr>
      <a:lvl4pPr eaLnBrk="1" hangingPunct="1">
        <a:defRPr>
          <a:solidFill>
            <a:schemeClr val="tx2"/>
          </a:solidFill>
          <a:uFillTx/>
        </a:defRPr>
      </a:lvl4pPr>
      <a:lvl5pPr eaLnBrk="1" hangingPunct="1">
        <a:defRPr>
          <a:solidFill>
            <a:schemeClr val="tx2"/>
          </a:solidFill>
          <a:uFillTx/>
        </a:defRPr>
      </a:lvl5pPr>
      <a:lvl6pPr eaLnBrk="1" hangingPunct="1">
        <a:defRPr>
          <a:solidFill>
            <a:schemeClr val="tx2"/>
          </a:solidFill>
          <a:uFillTx/>
        </a:defRPr>
      </a:lvl6pPr>
      <a:lvl7pPr eaLnBrk="1" hangingPunct="1">
        <a:defRPr>
          <a:solidFill>
            <a:schemeClr val="tx2"/>
          </a:solidFill>
          <a:uFillTx/>
        </a:defRPr>
      </a:lvl7pPr>
      <a:lvl8pPr eaLnBrk="1" hangingPunct="1">
        <a:defRPr>
          <a:solidFill>
            <a:schemeClr val="tx2"/>
          </a:solidFill>
          <a:uFillTx/>
        </a:defRPr>
      </a:lvl8pPr>
      <a:lvl9pPr eaLnBrk="1" hangingPunct="1">
        <a:defRPr>
          <a:solidFill>
            <a:schemeClr val="tx2"/>
          </a:solidFill>
          <a:uFillTx/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uFillTx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uFillTx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uFillTx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uFillTx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uFillTx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uFillTx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uFillTx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uFillTx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uFillTx/>
          <a:latin typeface="+mn-lt"/>
          <a:ea typeface="+mn-ea"/>
          <a:cs typeface="+mn-cs"/>
        </a:defRPr>
      </a:lvl9pPr>
    </p:bodyStyle>
    <p:otherStyle>
      <a:defPPr>
        <a:defRPr lang="en-US">
          <a:uFillTx/>
        </a:defRPr>
      </a:defPPr>
      <a:lvl1pPr marL="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67345" y="1371600"/>
            <a:ext cx="85759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«Задачи аккумулирования ресурсов </a:t>
            </a:r>
            <a:endParaRPr lang="ru-RU" sz="3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деле сохранения национального языка и культуры тверских карел »</a:t>
            </a:r>
            <a:endParaRPr lang="ru-RU" sz="3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3600" dirty="0"/>
          </a:p>
          <a:p>
            <a:endParaRPr lang="ru-RU" sz="3600" dirty="0" smtClean="0"/>
          </a:p>
          <a:p>
            <a:endParaRPr lang="ru-RU" sz="3600" dirty="0"/>
          </a:p>
          <a:p>
            <a:r>
              <a:rPr lang="ru-RU" sz="3600" dirty="0" smtClean="0"/>
              <a:t>                              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Докладчик: Марина Евграфова</a:t>
            </a: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     Г. Ижевск, 2022 г.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425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2727" y="982132"/>
            <a:ext cx="10820400" cy="1303867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- совокупность средств и источников их получения, возможных и доступных для использования при решении определенных и непредвиденных задач в режиме обычных, оптимальных и экстремальных условий безотносительно времени использования. Ресурсы включают запасы и резервы.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управленческие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163" y="2600687"/>
            <a:ext cx="4003964" cy="326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099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1" y="982131"/>
            <a:ext cx="4802189" cy="1778003"/>
          </a:xfrm>
        </p:spPr>
        <p:txBody>
          <a:bodyPr anchor="t"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и развитие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родного языка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национальной культуры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тверских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карел.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6492" y="1210624"/>
            <a:ext cx="4184434" cy="4184434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1273" y="3031064"/>
            <a:ext cx="5453413" cy="3189627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Популяризация национального языка и культуры тверских карел;</a:t>
            </a:r>
          </a:p>
          <a:p>
            <a:pPr marL="342900" indent="-342900" algn="l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обучения тверскому карельскому языку на всех образовательных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уровнях;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числа лидеров, готовых продолжать реализацию поставленной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58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6457" y="841776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АНО Ресурсный культурный центр</a:t>
            </a:r>
          </a:p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«Дом тверских карел»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3931" t="19910" r="13078" b="14884"/>
          <a:stretch/>
        </p:blipFill>
        <p:spPr>
          <a:xfrm>
            <a:off x="8353306" y="3588325"/>
            <a:ext cx="2452254" cy="21890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23265" t="27797" r="21447" b="16466"/>
          <a:stretch/>
        </p:blipFill>
        <p:spPr>
          <a:xfrm>
            <a:off x="4779592" y="3795831"/>
            <a:ext cx="2798618" cy="20089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-453" t="17860" r="453" b="23685"/>
          <a:stretch/>
        </p:blipFill>
        <p:spPr>
          <a:xfrm>
            <a:off x="1125226" y="3463636"/>
            <a:ext cx="3057434" cy="17872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1" t="13602" r="6527" b="7107"/>
          <a:stretch/>
        </p:blipFill>
        <p:spPr>
          <a:xfrm>
            <a:off x="6421629" y="1951242"/>
            <a:ext cx="2812474" cy="20227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4275" y="1951242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99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285" y="534606"/>
            <a:ext cx="5123543" cy="5788788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363" y="2116663"/>
            <a:ext cx="5040293" cy="37802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51362" y="827314"/>
            <a:ext cx="5040293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Этномастерская тверских карел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КУРЧИН-МУРЧИН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578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4267" y="2125972"/>
            <a:ext cx="3718455" cy="759580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Карельский этнофорум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KODIMAILLA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02" y="748509"/>
            <a:ext cx="7277230" cy="5360982"/>
          </a:xfrm>
        </p:spPr>
      </p:pic>
    </p:spTree>
    <p:extLst>
      <p:ext uri="{BB962C8B-B14F-4D97-AF65-F5344CB8AC3E}">
        <p14:creationId xmlns:p14="http://schemas.microsoft.com/office/powerpoint/2010/main" val="2910526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783772"/>
            <a:ext cx="9601196" cy="928914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Карельский лабиринт-квест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Karielan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tie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6" r="4943"/>
          <a:stretch/>
        </p:blipFill>
        <p:spPr>
          <a:xfrm>
            <a:off x="6444343" y="2206170"/>
            <a:ext cx="4949371" cy="30990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57" y="1879485"/>
            <a:ext cx="5104800" cy="37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223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4101" y="437165"/>
            <a:ext cx="10083798" cy="1890642"/>
          </a:xfrm>
        </p:spPr>
        <p:txBody>
          <a:bodyPr>
            <a:normAutofit/>
          </a:bodyPr>
          <a:lstStyle/>
          <a:p>
            <a:r>
              <a:rPr lang="ru-RU" sz="2800" dirty="0" smtClean="0"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Карельский дом в Чашково</a:t>
            </a:r>
            <a:br>
              <a:rPr lang="ru-RU" sz="2800" dirty="0" smtClean="0"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Открылся 3 января 2020 года</a:t>
            </a:r>
            <a:endParaRPr lang="ru-RU" sz="2800" dirty="0"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074505" y="2103783"/>
            <a:ext cx="6042989" cy="3816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691846"/>
            <a:ext cx="9601196" cy="1093411"/>
          </a:xfrm>
        </p:spPr>
        <p:txBody>
          <a:bodyPr>
            <a:normAutofit/>
          </a:bodyPr>
          <a:lstStyle/>
          <a:p>
            <a:r>
              <a:rPr lang="ru-RU" sz="3200" dirty="0" smtClean="0"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Однодневный ресторанный день</a:t>
            </a:r>
            <a:br>
              <a:rPr lang="ru-RU" sz="3200" dirty="0" smtClean="0"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Karielazet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juuret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dirty="0"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5477" y="2046514"/>
            <a:ext cx="5098748" cy="3824061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r="5868"/>
          <a:stretch/>
        </p:blipFill>
        <p:spPr>
          <a:xfrm>
            <a:off x="5965825" y="2097313"/>
            <a:ext cx="5588000" cy="3722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971" y="243000"/>
            <a:ext cx="8694058" cy="63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176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по теме: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Стратегия государственной национальной политики РФ на период до 2025 года, утверждённая Указам Президента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19.12.2012 г. №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1666;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 РФ от 25 октября 1991 г. N 1807-I</a:t>
            </a:r>
            <a:b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"О языках народов Российской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Федерации«;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Региональная программа по национальной политике Тверской области до 2019 г.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2492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0" y="986971"/>
            <a:ext cx="98987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Управленческие ресурсы: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общественных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связей аппарата 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Тверской области,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туризма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Тверской области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культуры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Тверской области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Тверской области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власти,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оветы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Главах муниципальных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119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737" y="473181"/>
            <a:ext cx="8886525" cy="591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6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uFillTx/>
              </a:rPr>
              <a:t>PASSIBO</a:t>
            </a:r>
            <a:endParaRPr lang="ru-RU" dirty="0">
              <a:uFillTx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uFillTx/>
              </a:rPr>
              <a:t> Марина Евграфова</a:t>
            </a:r>
          </a:p>
          <a:p>
            <a:r>
              <a:rPr lang="ru-RU" dirty="0" smtClean="0">
                <a:uFillTx/>
              </a:rPr>
              <a:t>+7 920 692 95 98</a:t>
            </a:r>
          </a:p>
          <a:p>
            <a:r>
              <a:rPr lang="en-US" dirty="0" smtClean="0">
                <a:uFillTx/>
              </a:rPr>
              <a:t>#</a:t>
            </a:r>
            <a:r>
              <a:rPr lang="ru-RU" dirty="0" err="1" smtClean="0">
                <a:uFillTx/>
              </a:rPr>
              <a:t>домтверскихкарел</a:t>
            </a:r>
            <a:endParaRPr lang="ru-RU" dirty="0"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</a:schemeClr>
              <a:schemeClr val="phClr"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  <a:shade val="74000"/>
                <a:satMod val="130000"/>
                <a:lumMod val="9000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236</TotalTime>
  <Words>216</Words>
  <Application>Microsoft Office PowerPoint</Application>
  <PresentationFormat>Широкоэкранный</PresentationFormat>
  <Paragraphs>43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Garamond</vt:lpstr>
      <vt:lpstr>Times New Roman</vt:lpstr>
      <vt:lpstr>Натуральные материалы</vt:lpstr>
      <vt:lpstr>Презентация PowerPoint</vt:lpstr>
      <vt:lpstr>РЕСУРСЫ - совокупность средств и источников их получения, возможных и доступных для использования при решении определенных и непредвиденных задач в режиме обычных, оптимальных и экстремальных условий безотносительно времени использования. Ресурсы включают запасы и резервы.</vt:lpstr>
      <vt:lpstr>ЦЕЛЬ: Сохранение и развитие родного языка и национальной культуры  тверских карел.</vt:lpstr>
      <vt:lpstr>Презентация PowerPoint</vt:lpstr>
      <vt:lpstr>Презентация PowerPoint</vt:lpstr>
      <vt:lpstr>Карельский этнофорум «KODIMAILLA»</vt:lpstr>
      <vt:lpstr>Карельский лабиринт-квест «Karielan tie»</vt:lpstr>
      <vt:lpstr>Карельский дом в Чашково Открылся 3 января 2020 года</vt:lpstr>
      <vt:lpstr>Однодневный ресторанный день «Karielazet juuret»</vt:lpstr>
      <vt:lpstr>Презентация PowerPoint</vt:lpstr>
      <vt:lpstr>Документы по теме:</vt:lpstr>
      <vt:lpstr>Презентация PowerPoint</vt:lpstr>
      <vt:lpstr>Презентация PowerPoint</vt:lpstr>
      <vt:lpstr>PASSIBO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Карельский дом  в Чашково</dc:title>
  <dc:creator>evgrafovyo@gmail.com</dc:creator>
  <cp:lastModifiedBy>evgrafovyo@gmail.com</cp:lastModifiedBy>
  <cp:revision>28</cp:revision>
  <dcterms:created xsi:type="dcterms:W3CDTF">2020-02-01T16:40:57Z</dcterms:created>
  <dcterms:modified xsi:type="dcterms:W3CDTF">2022-10-11T20:20:28Z</dcterms:modified>
</cp:coreProperties>
</file>